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3" r:id="rId2"/>
    <p:sldId id="285" r:id="rId3"/>
    <p:sldId id="293" r:id="rId4"/>
    <p:sldId id="289" r:id="rId5"/>
    <p:sldId id="295" r:id="rId6"/>
    <p:sldId id="284" r:id="rId7"/>
    <p:sldId id="281" r:id="rId8"/>
    <p:sldId id="282" r:id="rId9"/>
    <p:sldId id="292" r:id="rId10"/>
    <p:sldId id="257" r:id="rId11"/>
    <p:sldId id="267" r:id="rId12"/>
    <p:sldId id="294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935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7" d="100"/>
        <a:sy n="4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C83B8-4EC6-47A9-BA27-51959764A835}" type="datetimeFigureOut">
              <a:rPr lang="en-US" smtClean="0"/>
              <a:pPr/>
              <a:t>10-Apr-19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D317F-9878-49CA-A54E-C0D8D365C8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954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শ্রদ্ধেয়</a:t>
            </a:r>
            <a:r>
              <a:rPr lang="bn-BD" sz="2400" baseline="0" dirty="0" smtClean="0">
                <a:latin typeface="NikoshBAN" pitchFamily="2" charset="0"/>
                <a:cs typeface="NikoshBAN" pitchFamily="2" charset="0"/>
              </a:rPr>
              <a:t> শিক্ষক মন্ডলী,আমি অষ্টম শ্রেণি কৃষি শিক্ষা পঞ্চম অধ্যায় কৃষিজ উৎপাদন এর গম চাষ পদ্ধতি উপস্থাপন  করতে চেষ্টা করেছি। আপনাদের নিজস্ব কলাকৌশল প্রয়োগ করে সুন্দর ভাবে ক্লাসটি উপস্থাপন করতে পারেন।  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D317F-9878-49CA-A54E-C0D8D365C88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180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বাড়ির</a:t>
            </a:r>
            <a:r>
              <a:rPr lang="bn-BD" baseline="0" dirty="0" smtClean="0"/>
              <a:t> কাজে সৃজনশীল প্রশ্ন শীট আকারে দেওয়া যেতে পারে।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D317F-9878-49CA-A54E-C0D8D365C88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3555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/>
              <a:t>ক্লাসটি</a:t>
            </a:r>
            <a:r>
              <a:rPr lang="bn-BD" baseline="0" dirty="0" smtClean="0"/>
              <a:t> উপস্থাপনের জন্য আপনাকে অনেক ধন্যবাদ।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D317F-9878-49CA-A54E-C0D8D365C88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625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D317F-9878-49CA-A54E-C0D8D365C88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480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ছবিগুলো দেখাবেন এবং প্রশ্নকরে শিক্ষার্থীদের মুখ থেকে গম চাষ করা হচ্ছে এই বিষয়টি বের করবেন। তারপর পাঠ ঘোষণা  করবেন।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D317F-9878-49CA-A54E-C0D8D365C88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765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শ্রদ্ধেয়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শিক্ষক মণ্ডলী, আপনাদের কৌশল অনুযায়ী পাঠ ঘোষণা করতে পারেন।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62F9A-883D-452D-830D-E6ACF821313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59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লোনা</a:t>
            </a:r>
            <a:r>
              <a:rPr lang="bn-BD" baseline="0" dirty="0" smtClean="0">
                <a:latin typeface="NikoshBAN" pitchFamily="2" charset="0"/>
                <a:cs typeface="NikoshBAN" pitchFamily="2" charset="0"/>
              </a:rPr>
              <a:t> মাটিতে গমের ফলন কম হয়।যেহেতু ইহা শীতকালীন ফসল সুতরাং সঠিক সময়ে গম বীজ বপণ করা উচিত, শিক্ষক শ্রেনীতে বলবেন।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62F9A-883D-452D-830D-E6ACF821313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660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dirty="0" smtClean="0">
                <a:latin typeface="NikoshBAN" pitchFamily="2" charset="0"/>
                <a:cs typeface="NikoshBAN" pitchFamily="2" charset="0"/>
              </a:rPr>
              <a:t>এক হেক্টর জমিতে ১২০ কেজি গম বীজ বপণ করতে হয়। প্রতি কেজি বীজ ৩ গ্রাম প্রভেক্স  এর সাথে ভালো করে মিশিয়ে বীজ শোধন করে নেওয়া ভালো। </a:t>
            </a:r>
            <a:endParaRPr lang="en-US" sz="12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D317F-9878-49CA-A54E-C0D8D365C88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365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শিক্ষক অন্যভাবেও ইহা উপস্থাপণ করতে পারবেন। স্থান ও ক্ষেত্র বিশেষে নিজস্ব উপকরণ ব্যবহার করে পাঠটি শ্রেণিতে স্বার্থক করে তুলবেন। ধন্যবাদ । 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D317F-9878-49CA-A54E-C0D8D365C88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643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শিক্ষক মন্ডলী এই কাজ ছাড়া অন্য কাজও দিতে পারবে। 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D317F-9878-49CA-A54E-C0D8D365C88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6523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 smtClean="0"/>
              <a:t>ইহার অন্য চিত্র আপনি</a:t>
            </a:r>
            <a:r>
              <a:rPr lang="bn-BD" baseline="0" dirty="0" smtClean="0"/>
              <a:t> দেখাতে পারেন। </a:t>
            </a:r>
            <a:r>
              <a:rPr lang="bn-BD" sz="1200" dirty="0" smtClean="0">
                <a:latin typeface="NikoshBAN" pitchFamily="2" charset="0"/>
                <a:cs typeface="NikoshBAN" pitchFamily="2" charset="0"/>
              </a:rPr>
              <a:t>মাটির বুনটের প্রকার অনুযায়ী গম চাষে ২-৩টি সেচের প্রয়োজন।  </a:t>
            </a:r>
            <a:endParaRPr lang="en-US" sz="12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D317F-9878-49CA-A54E-C0D8D365C88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374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8510-D901-4095-85F5-4BA93DE143F8}" type="datetime1">
              <a:rPr lang="en-US" smtClean="0"/>
              <a:t>10-Apr-19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71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04246-38B4-4F9A-A797-97D937F8219D}" type="datetime1">
              <a:rPr lang="en-US" smtClean="0"/>
              <a:t>10-Apr-19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46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E4266-DFE5-4BBB-AD65-4A47A6CCF4ED}" type="datetime1">
              <a:rPr lang="en-US" smtClean="0"/>
              <a:t>10-Apr-19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585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60A26-5686-42D4-B978-43D0D92D6B62}" type="datetime1">
              <a:rPr lang="en-US" smtClean="0"/>
              <a:t>10-Apr-19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87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6CB0C-6AD3-4855-B5B7-D268B69CD29F}" type="datetime1">
              <a:rPr lang="en-US" smtClean="0"/>
              <a:t>10-Apr-19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34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05A67-7E47-41D2-8B7F-0E8A49184A51}" type="datetime1">
              <a:rPr lang="en-US" smtClean="0"/>
              <a:t>10-Apr-19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351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78BF3-E413-4E3E-A42D-CC436E4312CD}" type="datetime1">
              <a:rPr lang="en-US" smtClean="0"/>
              <a:t>10-Apr-19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932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D78D5-F4B3-4B2C-872F-C7E39E74718D}" type="datetime1">
              <a:rPr lang="en-US" smtClean="0"/>
              <a:t>10-Apr-19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498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DBC07-5F9B-4839-A5AF-DB051B4E68D9}" type="datetime1">
              <a:rPr lang="en-US" smtClean="0"/>
              <a:t>10-Apr-19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82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07D63-432D-4192-BFEE-517C72DD59B1}" type="datetime1">
              <a:rPr lang="en-US" smtClean="0"/>
              <a:t>10-Apr-19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490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135DD-BA20-4AA9-9405-A96323C818A5}" type="datetime1">
              <a:rPr lang="en-US" smtClean="0"/>
              <a:t>10-Apr-19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001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FE094-DD0E-4377-9A2F-FF220B464706}" type="datetime1">
              <a:rPr lang="en-US" smtClean="0"/>
              <a:t>10-Apr-19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K G B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F4F74-C24C-4DBC-A93A-AB35CB314D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139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mailto:utpal96mosiahati@gmail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46"/>
          <a:stretch/>
        </p:blipFill>
        <p:spPr>
          <a:xfrm>
            <a:off x="457200" y="609600"/>
            <a:ext cx="8112299" cy="533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1447800" y="27432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স্বাগতম </a:t>
            </a:r>
            <a:endParaRPr lang="en-US" sz="9600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DF94-27A8-4BD0-ACB1-3E590018E829}" type="datetime1">
              <a:rPr lang="en-US" smtClean="0"/>
              <a:t>10-Apr-19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27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733800" y="4826614"/>
            <a:ext cx="1676400" cy="867549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679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দ্বিতীয় সেচ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48400" y="1609725"/>
            <a:ext cx="2667000" cy="64918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দানা গঠনের সময়</a:t>
            </a:r>
            <a:endParaRPr lang="en-IN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 l="25038"/>
          <a:stretch>
            <a:fillRect/>
          </a:stretch>
        </p:blipFill>
        <p:spPr>
          <a:xfrm>
            <a:off x="228600" y="2411313"/>
            <a:ext cx="2743200" cy="2362200"/>
          </a:xfrm>
          <a:prstGeom prst="roundRect">
            <a:avLst/>
          </a:prstGeom>
          <a:ln>
            <a:solidFill>
              <a:srgbClr val="7030A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0" y="2411313"/>
            <a:ext cx="2743200" cy="2362200"/>
          </a:xfrm>
          <a:prstGeom prst="roundRect">
            <a:avLst/>
          </a:prstGeom>
          <a:ln>
            <a:solidFill>
              <a:srgbClr val="7030A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352800" y="304800"/>
            <a:ext cx="2514600" cy="71508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পানি সেচ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705600" y="4830485"/>
            <a:ext cx="1676400" cy="884515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588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তৃতীয় সেচ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2000" y="4830485"/>
            <a:ext cx="1676400" cy="884515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586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প্রথম সেচ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4800" y="1600200"/>
            <a:ext cx="2667000" cy="649188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তিনপাতার সময় </a:t>
            </a:r>
            <a:endParaRPr lang="en-IN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24200" y="1600201"/>
            <a:ext cx="2971800" cy="644723"/>
          </a:xfrm>
          <a:prstGeom prst="roundRect">
            <a:avLst>
              <a:gd name="adj" fmla="val 4948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গমের শিষ বের হবার সময় </a:t>
            </a:r>
            <a:endParaRPr lang="en-IN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irrigation-bangladesh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2411313"/>
            <a:ext cx="2743200" cy="2362200"/>
          </a:xfrm>
          <a:prstGeom prst="roundRect">
            <a:avLst/>
          </a:prstGeom>
          <a:ln>
            <a:solidFill>
              <a:srgbClr val="7030A0"/>
            </a:solidFill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F65D-036C-44BB-891A-68A13BC90C81}" type="datetime1">
              <a:rPr lang="en-US" smtClean="0"/>
              <a:t>10-Apr-19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21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3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1800" y="762000"/>
            <a:ext cx="3124200" cy="71508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দলগত কাজ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2724903"/>
            <a:ext cx="7620000" cy="119181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মাঠ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ফসল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হিসেবে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সংগ্রহের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প্রযুক্তির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অধিকতর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লাভজনক-তোমার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মতামত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সহ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7E6FB-EDA8-4C94-9DE4-FB7DA093A02E}" type="datetime1">
              <a:rPr lang="en-US" smtClean="0"/>
              <a:t>10-Apr-19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35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304801"/>
            <a:ext cx="3048000" cy="71508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মূল্যায়ন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1371600"/>
            <a:ext cx="71628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1.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বাংলাদেশের দ্বিতীয় প্রধান খাদ্য শস্য কোনটি?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90599" y="1981200"/>
            <a:ext cx="3419475" cy="381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ক) আলু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90599" y="2514600"/>
            <a:ext cx="3419475" cy="381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গ) ভুট্টা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33925" y="2514600"/>
            <a:ext cx="3419475" cy="381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ঘ) পেয়ারা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33925" y="1981200"/>
            <a:ext cx="3419475" cy="381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খ) গম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90600" y="3276600"/>
            <a:ext cx="71628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২।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বীজ বপনের গমের বীজ শোধন করতে হয় কেন?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90600" y="3886200"/>
            <a:ext cx="3419475" cy="381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ক) বেশি ফলনের জন্য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90600" y="4419600"/>
            <a:ext cx="3419475" cy="381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গ) উন্নত চারা পাওয়ার জন্য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733926" y="4419600"/>
            <a:ext cx="3419475" cy="381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ঘ) বীজের গজানোর হার বাড়ানোর জন্য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733926" y="3886200"/>
            <a:ext cx="3419475" cy="381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খ) বীজবাহিত রোগ প্রতিরোধের জন্য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 descr="548+4515.png"/>
          <p:cNvPicPr>
            <a:picLocks noChangeAspect="1"/>
          </p:cNvPicPr>
          <p:nvPr/>
        </p:nvPicPr>
        <p:blipFill>
          <a:blip r:embed="rId4"/>
          <a:srcRect t="4401" r="1333" b="6893"/>
          <a:stretch>
            <a:fillRect/>
          </a:stretch>
        </p:blipFill>
        <p:spPr>
          <a:xfrm>
            <a:off x="2362200" y="5181600"/>
            <a:ext cx="4419600" cy="1219200"/>
          </a:xfrm>
          <a:prstGeom prst="roundRect">
            <a:avLst/>
          </a:prstGeom>
        </p:spPr>
      </p:pic>
      <p:pic>
        <p:nvPicPr>
          <p:cNvPr id="17" name="Picture 16" descr="1515151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800" y="5181600"/>
            <a:ext cx="4572000" cy="1225373"/>
          </a:xfrm>
          <a:prstGeom prst="rect">
            <a:avLst/>
          </a:prstGeom>
        </p:spPr>
      </p:pic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C832F-F665-4BEB-A9C3-E1A83344D2C6}" type="datetime1">
              <a:rPr lang="en-US" smtClean="0"/>
              <a:t>10-Apr-19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02692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381000"/>
            <a:ext cx="3352800" cy="64698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7240" y="1981200"/>
            <a:ext cx="7924800" cy="132802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ভাল ফলন পাওয়ার জন্য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গম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চাষে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সেচ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অপরিহার্য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কিনা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উত্তরের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সপক্ষে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যুক্তি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0927A-827B-4E8D-998C-7FEC8E72C2E0}" type="datetime1">
              <a:rPr lang="en-US" smtClean="0"/>
              <a:t>10-Apr-19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88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2514600"/>
            <a:ext cx="5029200" cy="160043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ক্লাসে সহযোগিতা করার জন্য সকলকে  ধন্যবাদ  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1CF77-0177-4A5B-B796-74A9BDF31F1E}" type="datetime1">
              <a:rPr lang="en-US" smtClean="0"/>
              <a:t>10-Apr-19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44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3962400" cy="929461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শিক্ষক পরিচিতি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97998" y="3917950"/>
            <a:ext cx="4419600" cy="24384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en-US" sz="5400" b="1" dirty="0" err="1">
                <a:latin typeface="Shonar Bangla" pitchFamily="34" charset="0"/>
                <a:cs typeface="Shonar Bangla" pitchFamily="34" charset="0"/>
              </a:rPr>
              <a:t>কৃষ্ণ</a:t>
            </a:r>
            <a:r>
              <a:rPr lang="en-US" sz="5400" b="1" dirty="0"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sz="5400" b="1" dirty="0" err="1">
                <a:latin typeface="Shonar Bangla" pitchFamily="34" charset="0"/>
                <a:cs typeface="Shonar Bangla" pitchFamily="34" charset="0"/>
              </a:rPr>
              <a:t>গোপাল</a:t>
            </a:r>
            <a:r>
              <a:rPr lang="en-US" sz="5400" b="1" dirty="0"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sz="5400" b="1" dirty="0" err="1">
                <a:latin typeface="Shonar Bangla" pitchFamily="34" charset="0"/>
                <a:cs typeface="Shonar Bangla" pitchFamily="34" charset="0"/>
              </a:rPr>
              <a:t>বিশ্বাস</a:t>
            </a:r>
            <a:r>
              <a:rPr lang="en-US" sz="6000" dirty="0">
                <a:latin typeface="Shonar Bangla" pitchFamily="34" charset="0"/>
                <a:cs typeface="Shonar Bangla" pitchFamily="34" charset="0"/>
              </a:rPr>
              <a:t/>
            </a:r>
            <a:br>
              <a:rPr lang="en-US" sz="6000" dirty="0">
                <a:latin typeface="Shonar Bangla" pitchFamily="34" charset="0"/>
                <a:cs typeface="Shonar Bangla" pitchFamily="34" charset="0"/>
              </a:rPr>
            </a:br>
            <a:r>
              <a:rPr lang="en-US" sz="4400" dirty="0"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sz="4400" dirty="0" err="1">
                <a:latin typeface="Shonar Bangla" pitchFamily="34" charset="0"/>
                <a:cs typeface="Shonar Bangla" pitchFamily="34" charset="0"/>
              </a:rPr>
              <a:t>সহকারী</a:t>
            </a:r>
            <a:r>
              <a:rPr lang="en-US" sz="4400" dirty="0"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sz="4400" dirty="0" err="1">
                <a:latin typeface="Shonar Bangla" pitchFamily="34" charset="0"/>
                <a:cs typeface="Shonar Bangla" pitchFamily="34" charset="0"/>
              </a:rPr>
              <a:t>শিক্ষক</a:t>
            </a:r>
            <a:r>
              <a:rPr lang="en-US" sz="4400" dirty="0">
                <a:latin typeface="Shonar Bangla" pitchFamily="34" charset="0"/>
                <a:cs typeface="Shonar Bangla" pitchFamily="34" charset="0"/>
              </a:rPr>
              <a:t> (</a:t>
            </a:r>
            <a:r>
              <a:rPr lang="en-US" sz="4400" dirty="0" err="1">
                <a:latin typeface="Shonar Bangla" pitchFamily="34" charset="0"/>
                <a:cs typeface="Shonar Bangla" pitchFamily="34" charset="0"/>
              </a:rPr>
              <a:t>কৃষি</a:t>
            </a:r>
            <a:r>
              <a:rPr lang="en-US" sz="4400" dirty="0">
                <a:latin typeface="Shonar Bangla" pitchFamily="34" charset="0"/>
                <a:cs typeface="Shonar Bangla" pitchFamily="34" charset="0"/>
              </a:rPr>
              <a:t>) (ID: 193)</a:t>
            </a:r>
            <a:r>
              <a:rPr lang="en-US" sz="5400" dirty="0">
                <a:latin typeface="Shonar Bangla" pitchFamily="34" charset="0"/>
                <a:cs typeface="Shonar Bangla" pitchFamily="34" charset="0"/>
              </a:rPr>
              <a:t/>
            </a:r>
            <a:br>
              <a:rPr lang="en-US" sz="5400" dirty="0">
                <a:latin typeface="Shonar Bangla" pitchFamily="34" charset="0"/>
                <a:cs typeface="Shonar Bangla" pitchFamily="34" charset="0"/>
              </a:rPr>
            </a:br>
            <a:r>
              <a:rPr lang="en-US" sz="4000" dirty="0" err="1">
                <a:latin typeface="Shonar Bangla" pitchFamily="34" charset="0"/>
                <a:cs typeface="Shonar Bangla" pitchFamily="34" charset="0"/>
              </a:rPr>
              <a:t>হোসেনডাংগা</a:t>
            </a:r>
            <a:r>
              <a:rPr lang="en-US" sz="4000" dirty="0"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sz="4000" dirty="0" err="1">
                <a:latin typeface="Shonar Bangla" pitchFamily="34" charset="0"/>
                <a:cs typeface="Shonar Bangla" pitchFamily="34" charset="0"/>
              </a:rPr>
              <a:t>নিলুফার</a:t>
            </a:r>
            <a:r>
              <a:rPr lang="en-US" sz="4000" dirty="0"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sz="4000" dirty="0" err="1">
                <a:latin typeface="Shonar Bangla" pitchFamily="34" charset="0"/>
                <a:cs typeface="Shonar Bangla" pitchFamily="34" charset="0"/>
              </a:rPr>
              <a:t>রফিক</a:t>
            </a:r>
            <a:endParaRPr lang="en-US" sz="4000" dirty="0">
              <a:latin typeface="Shonar Bangla" pitchFamily="34" charset="0"/>
              <a:cs typeface="Shonar Bangla" pitchFamily="34" charset="0"/>
            </a:endParaRPr>
          </a:p>
          <a:p>
            <a:r>
              <a:rPr lang="en-US" sz="4000" dirty="0"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sz="4000" dirty="0" err="1">
                <a:latin typeface="Shonar Bangla" pitchFamily="34" charset="0"/>
                <a:cs typeface="Shonar Bangla" pitchFamily="34" charset="0"/>
              </a:rPr>
              <a:t>উচ্চ</a:t>
            </a:r>
            <a:r>
              <a:rPr lang="en-US" sz="4000" dirty="0">
                <a:latin typeface="Shonar Bangla" pitchFamily="34" charset="0"/>
                <a:cs typeface="Shonar Bangla" pitchFamily="34" charset="0"/>
              </a:rPr>
              <a:t> </a:t>
            </a:r>
            <a:r>
              <a:rPr lang="en-US" sz="4000" dirty="0" err="1">
                <a:latin typeface="Shonar Bangla" pitchFamily="34" charset="0"/>
                <a:cs typeface="Shonar Bangla" pitchFamily="34" charset="0"/>
              </a:rPr>
              <a:t>বিদ্যালয়</a:t>
            </a:r>
            <a:r>
              <a:rPr lang="en-US" sz="4400" dirty="0">
                <a:latin typeface="Shonar Bangla" pitchFamily="34" charset="0"/>
                <a:cs typeface="Shonar Bangla" pitchFamily="34" charset="0"/>
              </a:rPr>
              <a:t>,   </a:t>
            </a:r>
            <a:r>
              <a:rPr lang="en-US" sz="4000" dirty="0" err="1">
                <a:latin typeface="Shonar Bangla" pitchFamily="34" charset="0"/>
                <a:cs typeface="Shonar Bangla" pitchFamily="34" charset="0"/>
              </a:rPr>
              <a:t>পাংশা,রাজবাড়ী</a:t>
            </a:r>
            <a:r>
              <a:rPr lang="en-US" sz="4000" dirty="0">
                <a:latin typeface="Shonar Bangla" pitchFamily="34" charset="0"/>
                <a:cs typeface="Shonar Bangla" pitchFamily="34" charset="0"/>
              </a:rPr>
              <a:t>।</a:t>
            </a:r>
          </a:p>
          <a:p>
            <a:pPr algn="ctr"/>
            <a:r>
              <a:rPr lang="en-US" sz="3600" dirty="0">
                <a:latin typeface="Shonar Bangla" pitchFamily="34" charset="0"/>
                <a:cs typeface="Shonar Bangla" pitchFamily="34" charset="0"/>
              </a:rPr>
              <a:t>E-mail: krishnabiswas397</a:t>
            </a:r>
            <a:r>
              <a:rPr lang="en-US" sz="3600" dirty="0">
                <a:latin typeface="Shonar Bangla" pitchFamily="34" charset="0"/>
                <a:cs typeface="Shonar Bangla" pitchFamily="34" charset="0"/>
                <a:hlinkClick r:id="rId4"/>
              </a:rPr>
              <a:t>@gmail.com</a:t>
            </a:r>
            <a:endParaRPr lang="en-US" sz="3600" dirty="0">
              <a:latin typeface="Shonar Bangla" pitchFamily="34" charset="0"/>
              <a:cs typeface="Shonar Bangla" pitchFamily="34" charset="0"/>
            </a:endParaRPr>
          </a:p>
          <a:p>
            <a:pPr algn="ctr"/>
            <a:r>
              <a:rPr lang="en-US" sz="3600" dirty="0">
                <a:latin typeface="Shonar Bangla" pitchFamily="34" charset="0"/>
                <a:cs typeface="Shonar Bangla" pitchFamily="34" charset="0"/>
              </a:rPr>
              <a:t>Mobile :  01718234796 </a:t>
            </a:r>
            <a:endParaRPr lang="en-US" sz="4000" dirty="0"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FE9EE-A52A-4066-B68D-BE786371EA6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0" y="304800"/>
            <a:ext cx="3429000" cy="858857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84298" y="2447251"/>
            <a:ext cx="3810000" cy="2417683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কৃষি শিক্ষা</a:t>
            </a:r>
          </a:p>
          <a:p>
            <a:pPr algn="ctr"/>
            <a:r>
              <a:rPr lang="bn-BD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শ্রেণি অষ্টম </a:t>
            </a:r>
          </a:p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পঞ্চম অধ্যায় </a:t>
            </a:r>
          </a:p>
          <a:p>
            <a:pPr algn="ctr"/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কৃষিজ উৎপাদন</a:t>
            </a:r>
          </a:p>
          <a:p>
            <a:pPr algn="ctr"/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পাঠ-১ </a:t>
            </a:r>
            <a:endParaRPr lang="en-US" sz="2400" b="1" dirty="0" smtClean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876800" y="1081861"/>
            <a:ext cx="0" cy="47093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1234261"/>
            <a:ext cx="2362200" cy="28281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9C117-C29D-4811-AC0C-BDD5A6EB50D7}" type="datetime1">
              <a:rPr lang="en-US" smtClean="0"/>
              <a:t>10-Apr-19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build="p" animBg="1"/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8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1993719"/>
            <a:ext cx="2590799" cy="1790007"/>
          </a:xfrm>
          <a:prstGeom prst="roundRect">
            <a:avLst>
              <a:gd name="adj" fmla="val 5732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524000" y="564118"/>
            <a:ext cx="6019800" cy="64698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প্রশ্নঃ ছবিগুলো দেখে আমরা কী বুঝতে পারছি?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05100" y="5321899"/>
            <a:ext cx="3886201" cy="10215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উত্তরঃ গম চাষ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FD7E-0B90-4FEB-A730-C9F13D6485A6}" type="datetime1">
              <a:rPr lang="en-US" smtClean="0"/>
              <a:t>10-Apr-19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078744"/>
            <a:ext cx="2819778" cy="170498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7322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19300" y="2057400"/>
            <a:ext cx="5105400" cy="1558052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600" u="sng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গম চাষ পদ্ধতি   </a:t>
            </a:r>
            <a:endParaRPr lang="en-US" sz="6600" u="sng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D39C-67A6-492F-94B4-344265621E15}" type="datetime1">
              <a:rPr lang="en-US" smtClean="0"/>
              <a:t>10-Apr-19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35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DBC07-5F9B-4839-A5AF-DB051B4E68D9}" type="datetime1">
              <a:rPr lang="en-US" smtClean="0"/>
              <a:t>10-Apr-19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14399" y="1089027"/>
            <a:ext cx="7315201" cy="838199"/>
          </a:xfrm>
          <a:prstGeom prst="ribb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শিখনফল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04800" y="2590800"/>
            <a:ext cx="8534400" cy="228600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১।</a:t>
            </a: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গম চাষের সময় এবং জমি তৈরী সম্পর্কে </a:t>
            </a:r>
            <a:r>
              <a:rPr lang="bn-IN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ব্যাখ্যা </a:t>
            </a: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পারবে।  </a:t>
            </a:r>
          </a:p>
          <a:p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IN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গম বীজ বপন এবং সার প্রয়োগ  পদ্ধতি বর্ণনা  করতে  পারবে।   </a:t>
            </a:r>
          </a:p>
        </p:txBody>
      </p:sp>
    </p:spTree>
    <p:extLst>
      <p:ext uri="{BB962C8B-B14F-4D97-AF65-F5344CB8AC3E}">
        <p14:creationId xmlns:p14="http://schemas.microsoft.com/office/powerpoint/2010/main" val="24603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62354" y="4650386"/>
            <a:ext cx="7772400" cy="105560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নভেম্বর  মাসের প্রথম সপ্তাহ থেকে ডিসেম্বর মাসের দ্বিতীয় সপ্তাহ পর্যন্ত মাঝারি ও উঁচু দোআঁশ মাটিতে গম ভালো জন্মে।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67354" y="228600"/>
            <a:ext cx="3962400" cy="64698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গম বীজ বপনের সময়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1-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0477" y="1867895"/>
            <a:ext cx="2743200" cy="2133600"/>
          </a:xfrm>
          <a:prstGeom prst="round2DiagRect">
            <a:avLst/>
          </a:prstGeom>
          <a:ln>
            <a:solidFill>
              <a:srgbClr val="7030A0"/>
            </a:solidFill>
          </a:ln>
        </p:spPr>
      </p:pic>
      <p:pic>
        <p:nvPicPr>
          <p:cNvPr id="7" name="Picture 6" descr="land2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1696186"/>
            <a:ext cx="2743200" cy="2133600"/>
          </a:xfrm>
          <a:prstGeom prst="round2DiagRect">
            <a:avLst/>
          </a:prstGeom>
          <a:ln>
            <a:solidFill>
              <a:srgbClr val="7030A0"/>
            </a:solidFill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FE99-360C-46F7-BF45-C3729C394119}" type="datetime1">
              <a:rPr lang="en-US" smtClean="0"/>
              <a:t>10-Apr-19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304800"/>
            <a:ext cx="4191000" cy="10215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বীজের হার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5181600"/>
            <a:ext cx="7467600" cy="91940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এক হেক্টর জমিতে ১২০ কেজি গম বীজ বপণ করতে হয়। প্রতি কেজি বীজ ৩ গ্রাম প্রভেক্স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২০০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এর সাথে ভালো করে মিশিয়ে বীজ শোধন করে নেওয়া ভালো।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162964,1268665667,1.jpg"/>
          <p:cNvPicPr>
            <a:picLocks noChangeAspect="1"/>
          </p:cNvPicPr>
          <p:nvPr/>
        </p:nvPicPr>
        <p:blipFill>
          <a:blip r:embed="rId3"/>
          <a:srcRect r="1315" b="6959"/>
          <a:stretch>
            <a:fillRect/>
          </a:stretch>
        </p:blipFill>
        <p:spPr>
          <a:xfrm>
            <a:off x="1750463" y="1592072"/>
            <a:ext cx="5717137" cy="3056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7030A0"/>
            </a:solidFill>
          </a:ln>
          <a:effectLst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8381E-489E-4024-B294-784E62D3B75E}" type="datetime1">
              <a:rPr lang="en-US" smtClean="0"/>
              <a:t>10-Apr-19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342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609600"/>
            <a:ext cx="3581400" cy="78319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বীজ বপন পদ্ধতি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5105400"/>
            <a:ext cx="8001000" cy="91940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জমিতে জো এলে তিন চারটি চাষ ও মই দিয়ে ছিটিয়ে বীজ বপন করে শেষ চাষের সময় সার ও মই দিয়ে বীজ ঢেকে দিতে হয়।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k29.2.JPG"/>
          <p:cNvPicPr>
            <a:picLocks noChangeAspect="1"/>
          </p:cNvPicPr>
          <p:nvPr/>
        </p:nvPicPr>
        <p:blipFill>
          <a:blip r:embed="rId3" cstate="print"/>
          <a:srcRect r="3522"/>
          <a:stretch>
            <a:fillRect/>
          </a:stretch>
        </p:blipFill>
        <p:spPr>
          <a:xfrm>
            <a:off x="6019801" y="1981200"/>
            <a:ext cx="2895599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7030A0"/>
            </a:solidFill>
          </a:ln>
          <a:effectLst/>
        </p:spPr>
      </p:pic>
      <p:pic>
        <p:nvPicPr>
          <p:cNvPr id="7" name="Picture 6" descr="sar.jpeg"/>
          <p:cNvPicPr>
            <a:picLocks noChangeAspect="1"/>
          </p:cNvPicPr>
          <p:nvPr/>
        </p:nvPicPr>
        <p:blipFill>
          <a:blip r:embed="rId4"/>
          <a:srcRect l="2472"/>
          <a:stretch>
            <a:fillRect/>
          </a:stretch>
        </p:blipFill>
        <p:spPr>
          <a:xfrm>
            <a:off x="228600" y="1981200"/>
            <a:ext cx="3006213" cy="259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7030A0"/>
            </a:solidFill>
          </a:ln>
          <a:effectLst/>
        </p:spPr>
      </p:pic>
      <p:pic>
        <p:nvPicPr>
          <p:cNvPr id="6" name="Picture 5" descr="adultstakenoresponsibility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2801" y="1981200"/>
            <a:ext cx="2514600" cy="2590800"/>
          </a:xfrm>
          <a:prstGeom prst="roundRect">
            <a:avLst/>
          </a:prstGeom>
          <a:ln>
            <a:solidFill>
              <a:srgbClr val="7030A0"/>
            </a:solidFill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8</a:t>
            </a:fld>
            <a:endParaRPr lang="en-US"/>
          </a:p>
        </p:txBody>
      </p:sp>
      <p:cxnSp>
        <p:nvCxnSpPr>
          <p:cNvPr id="9" name="Straight Arrow Connector 8"/>
          <p:cNvCxnSpPr>
            <a:endCxn id="11" idx="1"/>
          </p:cNvCxnSpPr>
          <p:nvPr/>
        </p:nvCxnSpPr>
        <p:spPr>
          <a:xfrm flipV="1">
            <a:off x="4572000" y="1323856"/>
            <a:ext cx="2438400" cy="16479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010400" y="762000"/>
            <a:ext cx="1600200" cy="11237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৪-৫ সেমি গভীর নালায় বীজ বপণ করতে হয়।</a:t>
            </a:r>
            <a:endParaRPr lang="en-IN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A84E0-E1D8-4419-AFD5-4DDD5FC6BFD0}" type="datetime1">
              <a:rPr lang="en-US" smtClean="0"/>
              <a:t>10-Apr-19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342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4200" y="685800"/>
            <a:ext cx="2971800" cy="71508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একক কাজ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6300" y="2805986"/>
            <a:ext cx="7467600" cy="71508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গম চাষের পূর্বে জমি কীভাবে প্রস্তুত করতে হয় লেখ।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82F0F-1BEB-4701-B7E6-3560E8E1FB39}" type="datetime1">
              <a:rPr lang="en-US" smtClean="0"/>
              <a:t>10-Apr-19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 G 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180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1334</TotalTime>
  <Words>545</Words>
  <Application>Microsoft Office PowerPoint</Application>
  <PresentationFormat>On-screen Show (4:3)</PresentationFormat>
  <Paragraphs>114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NikoshBAN</vt:lpstr>
      <vt:lpstr>Shonar Bangla</vt:lpstr>
      <vt:lpstr>Vrinda</vt:lpstr>
      <vt:lpstr>Office Theme</vt:lpstr>
      <vt:lpstr>PowerPoint Presentation</vt:lpstr>
      <vt:lpstr>শিক্ষক পরিচিতি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APURBA KUMAR DAS</dc:creator>
  <cp:lastModifiedBy>Microsoft</cp:lastModifiedBy>
  <cp:revision>168</cp:revision>
  <dcterms:created xsi:type="dcterms:W3CDTF">2015-03-24T17:09:43Z</dcterms:created>
  <dcterms:modified xsi:type="dcterms:W3CDTF">2019-04-11T04:50:00Z</dcterms:modified>
</cp:coreProperties>
</file>